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7"/>
  </p:notesMasterIdLst>
  <p:sldIdLst>
    <p:sldId id="256" r:id="rId5"/>
    <p:sldId id="257" r:id="rId6"/>
  </p:sldIdLst>
  <p:sldSz cx="9906000" cy="6858000" type="A4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8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5ACB85-342B-B431-0B0A-FCE82B66CBF5}" v="4" dt="2023-09-29T10:12:47.030"/>
    <p1510:client id="{C091EA9D-0D4D-1D15-F41B-9A2F6DFF5948}" v="24" dt="2023-09-12T20:13:46.055"/>
    <p1510:client id="{CCC668F3-F453-2281-3E7C-11F90EF24A22}" v="130" dt="2022-09-06T18:38:20.315"/>
  </p1510:revLst>
</p1510:revInfo>
</file>

<file path=ppt/tableStyles.xml><?xml version="1.0" encoding="utf-8"?>
<a:tblStyleLst xmlns:a="http://schemas.openxmlformats.org/drawingml/2006/main" def="{75171279-40C8-438C-BA13-9657CC801D73}">
  <a:tblStyle styleId="{75171279-40C8-438C-BA13-9657CC801D7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5758FB7-9AC5-4552-8A53-C91805E547FA}" styleName="Themed Style 1 –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–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54"/>
              <a:buFont typeface="Calibri"/>
              <a:buNone/>
              <a:defRPr sz="137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662"/>
              <a:buNone/>
              <a:defRPr sz="552"/>
            </a:lvl1pPr>
            <a:lvl2pPr lvl="1" algn="ctr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385"/>
              <a:buNone/>
              <a:defRPr sz="460"/>
            </a:lvl2pPr>
            <a:lvl3pPr lvl="2" algn="ctr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246"/>
              <a:buNone/>
              <a:defRPr sz="413"/>
            </a:lvl3pPr>
            <a:lvl4pPr lvl="3" algn="ctr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/>
            </a:lvl4pPr>
            <a:lvl5pPr lvl="4" algn="ctr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/>
            </a:lvl5pPr>
            <a:lvl6pPr lvl="5" algn="ctr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/>
            </a:lvl6pPr>
            <a:lvl7pPr lvl="6" algn="ctr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/>
            </a:lvl7pPr>
            <a:lvl8pPr lvl="7" algn="ctr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/>
            </a:lvl8pPr>
            <a:lvl9pPr lvl="8" algn="ctr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681040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681040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113776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303403" lvl="1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455104" lvl="2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606805" lvl="3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758507" lvl="4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910208" lvl="5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061909" lvl="6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1213610" lvl="7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1365311" lvl="8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54"/>
              <a:buFont typeface="Calibri"/>
              <a:buNone/>
              <a:defRPr sz="1378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75850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662"/>
              <a:buNone/>
              <a:defRPr sz="552">
                <a:solidFill>
                  <a:schemeClr val="dk1"/>
                </a:solidFill>
              </a:defRPr>
            </a:lvl1pPr>
            <a:lvl2pPr marL="303403" lvl="1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rgbClr val="888888"/>
              </a:buClr>
              <a:buSzPts val="1385"/>
              <a:buNone/>
              <a:defRPr sz="460">
                <a:solidFill>
                  <a:srgbClr val="888888"/>
                </a:solidFill>
              </a:defRPr>
            </a:lvl2pPr>
            <a:lvl3pPr marL="455104" lvl="2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rgbClr val="888888"/>
              </a:buClr>
              <a:buSzPts val="1246"/>
              <a:buNone/>
              <a:defRPr sz="413">
                <a:solidFill>
                  <a:srgbClr val="888888"/>
                </a:solidFill>
              </a:defRPr>
            </a:lvl3pPr>
            <a:lvl4pPr marL="606805" lvl="3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rgbClr val="888888"/>
              </a:buClr>
              <a:buSzPts val="1108"/>
              <a:buNone/>
              <a:defRPr sz="368">
                <a:solidFill>
                  <a:srgbClr val="888888"/>
                </a:solidFill>
              </a:defRPr>
            </a:lvl4pPr>
            <a:lvl5pPr marL="758507" lvl="4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rgbClr val="888888"/>
              </a:buClr>
              <a:buSzPts val="1108"/>
              <a:buNone/>
              <a:defRPr sz="368">
                <a:solidFill>
                  <a:srgbClr val="888888"/>
                </a:solidFill>
              </a:defRPr>
            </a:lvl5pPr>
            <a:lvl6pPr marL="910208" lvl="5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rgbClr val="888888"/>
              </a:buClr>
              <a:buSzPts val="1108"/>
              <a:buNone/>
              <a:defRPr sz="368">
                <a:solidFill>
                  <a:srgbClr val="888888"/>
                </a:solidFill>
              </a:defRPr>
            </a:lvl6pPr>
            <a:lvl7pPr marL="1061909" lvl="6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rgbClr val="888888"/>
              </a:buClr>
              <a:buSzPts val="1108"/>
              <a:buNone/>
              <a:defRPr sz="368">
                <a:solidFill>
                  <a:srgbClr val="888888"/>
                </a:solidFill>
              </a:defRPr>
            </a:lvl7pPr>
            <a:lvl8pPr marL="1213610" lvl="7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rgbClr val="888888"/>
              </a:buClr>
              <a:buSzPts val="1108"/>
              <a:buNone/>
              <a:defRPr sz="368">
                <a:solidFill>
                  <a:srgbClr val="888888"/>
                </a:solidFill>
              </a:defRPr>
            </a:lvl8pPr>
            <a:lvl9pPr marL="1365311" lvl="8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rgbClr val="888888"/>
              </a:buClr>
              <a:buSzPts val="1108"/>
              <a:buNone/>
              <a:defRPr sz="368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681040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113776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303403" lvl="1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455104" lvl="2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606805" lvl="3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758507" lvl="4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910208" lvl="5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061909" lvl="6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1213610" lvl="7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1365311" lvl="8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113776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303403" lvl="1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455104" lvl="2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606805" lvl="3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758507" lvl="4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910208" lvl="5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061909" lvl="6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1213610" lvl="7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1365311" lvl="8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682330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151702" lvl="0" indent="-75850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662"/>
              <a:buNone/>
              <a:defRPr sz="552" b="1"/>
            </a:lvl1pPr>
            <a:lvl2pPr marL="303403" lvl="1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385"/>
              <a:buNone/>
              <a:defRPr sz="460" b="1"/>
            </a:lvl2pPr>
            <a:lvl3pPr marL="455104" lvl="2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246"/>
              <a:buNone/>
              <a:defRPr sz="413" b="1"/>
            </a:lvl3pPr>
            <a:lvl4pPr marL="606805" lvl="3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4pPr>
            <a:lvl5pPr marL="758507" lvl="4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5pPr>
            <a:lvl6pPr marL="910208" lvl="5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6pPr>
            <a:lvl7pPr marL="1061909" lvl="6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7pPr>
            <a:lvl8pPr marL="1213610" lvl="7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8pPr>
            <a:lvl9pPr marL="1365311" lvl="8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682330" y="2505076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113776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303403" lvl="1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455104" lvl="2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606805" lvl="3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758507" lvl="4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910208" lvl="5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061909" lvl="6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1213610" lvl="7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1365311" lvl="8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5014915" y="1681164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151702" lvl="0" indent="-75850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662"/>
              <a:buNone/>
              <a:defRPr sz="552" b="1"/>
            </a:lvl1pPr>
            <a:lvl2pPr marL="303403" lvl="1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385"/>
              <a:buNone/>
              <a:defRPr sz="460" b="1"/>
            </a:lvl2pPr>
            <a:lvl3pPr marL="455104" lvl="2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246"/>
              <a:buNone/>
              <a:defRPr sz="413" b="1"/>
            </a:lvl3pPr>
            <a:lvl4pPr marL="606805" lvl="3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4pPr>
            <a:lvl5pPr marL="758507" lvl="4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5pPr>
            <a:lvl6pPr marL="910208" lvl="5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6pPr>
            <a:lvl7pPr marL="1061909" lvl="6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7pPr>
            <a:lvl8pPr marL="1213610" lvl="7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8pPr>
            <a:lvl9pPr marL="1365311" lvl="8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5014915" y="2505076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113776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303403" lvl="1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455104" lvl="2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606805" lvl="3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758507" lvl="4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910208" lvl="5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061909" lvl="6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1213610" lvl="7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1365311" lvl="8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681040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15"/>
              <a:buFont typeface="Calibri"/>
              <a:buNone/>
              <a:defRPr sz="735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4211342" y="987428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122520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2215"/>
              <a:buChar char="•"/>
              <a:defRPr sz="735"/>
            </a:lvl1pPr>
            <a:lvl2pPr marL="303403" lvl="1" indent="-116684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938"/>
              <a:buChar char="•"/>
              <a:defRPr sz="642"/>
            </a:lvl2pPr>
            <a:lvl3pPr marL="455104" lvl="2" indent="-110868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662"/>
              <a:buChar char="•"/>
              <a:defRPr sz="552"/>
            </a:lvl3pPr>
            <a:lvl4pPr marL="606805" lvl="3" indent="-105032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385"/>
              <a:buChar char="•"/>
              <a:defRPr sz="460"/>
            </a:lvl4pPr>
            <a:lvl5pPr marL="758507" lvl="4" indent="-105032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385"/>
              <a:buChar char="•"/>
              <a:defRPr sz="460"/>
            </a:lvl5pPr>
            <a:lvl6pPr marL="910208" lvl="5" indent="-105032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385"/>
              <a:buChar char="•"/>
              <a:defRPr sz="460"/>
            </a:lvl6pPr>
            <a:lvl7pPr marL="1061909" lvl="6" indent="-105032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385"/>
              <a:buChar char="•"/>
              <a:defRPr sz="460"/>
            </a:lvl7pPr>
            <a:lvl8pPr marL="1213610" lvl="7" indent="-105032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385"/>
              <a:buChar char="•"/>
              <a:defRPr sz="460"/>
            </a:lvl8pPr>
            <a:lvl9pPr marL="1365311" lvl="8" indent="-105032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385"/>
              <a:buChar char="•"/>
              <a:defRPr sz="46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4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75850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/>
            </a:lvl1pPr>
            <a:lvl2pPr marL="303403" lvl="1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969"/>
              <a:buNone/>
              <a:defRPr sz="321"/>
            </a:lvl2pPr>
            <a:lvl3pPr marL="455104" lvl="2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831"/>
              <a:buNone/>
              <a:defRPr sz="276"/>
            </a:lvl3pPr>
            <a:lvl4pPr marL="606805" lvl="3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4pPr>
            <a:lvl5pPr marL="758507" lvl="4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5pPr>
            <a:lvl6pPr marL="910208" lvl="5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6pPr>
            <a:lvl7pPr marL="1061909" lvl="6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7pPr>
            <a:lvl8pPr marL="1213610" lvl="7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8pPr>
            <a:lvl9pPr marL="1365311" lvl="8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15"/>
              <a:buFont typeface="Calibri"/>
              <a:buNone/>
              <a:defRPr sz="735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4211342" y="987428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4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75850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108"/>
              <a:buNone/>
              <a:defRPr sz="368"/>
            </a:lvl1pPr>
            <a:lvl2pPr marL="303403" lvl="1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969"/>
              <a:buNone/>
              <a:defRPr sz="321"/>
            </a:lvl2pPr>
            <a:lvl3pPr marL="455104" lvl="2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831"/>
              <a:buNone/>
              <a:defRPr sz="276"/>
            </a:lvl3pPr>
            <a:lvl4pPr marL="606805" lvl="3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4pPr>
            <a:lvl5pPr marL="758507" lvl="4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5pPr>
            <a:lvl6pPr marL="910208" lvl="5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6pPr>
            <a:lvl7pPr marL="1061909" lvl="6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7pPr>
            <a:lvl8pPr marL="1213610" lvl="7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8pPr>
            <a:lvl9pPr marL="1365311" lvl="8" indent="-75850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692"/>
              <a:buNone/>
              <a:defRPr sz="23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681040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777331" y="-270667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113776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303403" lvl="1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455104" lvl="2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606805" lvl="3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758507" lvl="4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910208" lvl="5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061909" lvl="6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1213610" lvl="7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1365311" lvl="8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5251055" y="2203055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917180" y="128986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151702" lvl="0" indent="-113776" algn="l">
              <a:lnSpc>
                <a:spcPct val="90000"/>
              </a:lnSpc>
              <a:spcBef>
                <a:spcPts val="3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303403" lvl="1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455104" lvl="2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606805" lvl="3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758507" lvl="4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910208" lvl="5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061909" lvl="6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1213610" lvl="7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1365311" lvl="8" indent="-113776" algn="l">
              <a:lnSpc>
                <a:spcPct val="90000"/>
              </a:lnSpc>
              <a:spcBef>
                <a:spcPts val="166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81040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81040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281365" y="6356353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Tex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0876" y="130294"/>
            <a:ext cx="835210" cy="42430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/>
        </p:nvSpPr>
        <p:spPr>
          <a:xfrm>
            <a:off x="1586413" y="136533"/>
            <a:ext cx="3785094" cy="430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0336" tIns="15164" rIns="30336" bIns="15164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chemeClr val="dk1"/>
                </a:solidFill>
              </a:rPr>
              <a:t>Oracy Progression</a:t>
            </a:r>
            <a:endParaRPr lang="en-US" sz="2000" b="1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97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86" name="Google Shape;86;p13"/>
          <p:cNvGraphicFramePr/>
          <p:nvPr>
            <p:extLst>
              <p:ext uri="{D42A27DB-BD31-4B8C-83A1-F6EECF244321}">
                <p14:modId xmlns:p14="http://schemas.microsoft.com/office/powerpoint/2010/main" val="2947287534"/>
              </p:ext>
            </p:extLst>
          </p:nvPr>
        </p:nvGraphicFramePr>
        <p:xfrm>
          <a:off x="89242" y="635619"/>
          <a:ext cx="9658108" cy="6139375"/>
        </p:xfrm>
        <a:graphic>
          <a:graphicData uri="http://schemas.openxmlformats.org/drawingml/2006/table">
            <a:tbl>
              <a:tblPr firstRow="1" bandRow="1">
                <a:noFill/>
                <a:tableStyleId>{75171279-40C8-438C-BA13-9657CC801D73}</a:tableStyleId>
              </a:tblPr>
              <a:tblGrid>
                <a:gridCol w="691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88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889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889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013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solidFill>
                            <a:schemeClr val="dk1"/>
                          </a:solidFill>
                          <a:latin typeface="Arial"/>
                        </a:rPr>
                        <a:t>Skill</a:t>
                      </a:r>
                      <a:endParaRPr sz="1600">
                        <a:latin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Arial"/>
                        </a:rPr>
                        <a:t>Reception</a:t>
                      </a:r>
                      <a:endParaRPr sz="1600">
                        <a:latin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Arial"/>
                        </a:rPr>
                        <a:t>Year 1</a:t>
                      </a:r>
                      <a:endParaRPr sz="1600">
                        <a:latin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Arial"/>
                        </a:rPr>
                        <a:t>Year 2</a:t>
                      </a:r>
                      <a:endParaRPr sz="1600">
                        <a:latin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261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Arial"/>
                        </a:rPr>
                        <a:t>Physical</a:t>
                      </a:r>
                    </a:p>
                    <a:p>
                      <a:pPr marL="0" marR="0" lv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dirty="0">
                        <a:latin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05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Speak clearly with appropriate volume</a:t>
                      </a:r>
                      <a:r>
                        <a:rPr lang="en-GB" sz="1050" dirty="0">
                          <a:latin typeface="Arial"/>
                          <a:ea typeface="Arial"/>
                          <a:cs typeface="Arial"/>
                        </a:rPr>
                        <a:t> </a:t>
                      </a:r>
                      <a:endParaRPr lang="en-US" sz="105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05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Look at who is talking and who you are talking to</a:t>
                      </a:r>
                      <a:r>
                        <a:rPr lang="en-GB" sz="1050" dirty="0">
                          <a:latin typeface="Arial"/>
                          <a:ea typeface="Arial"/>
                          <a:cs typeface="Arial"/>
                        </a:rPr>
                        <a:t> </a:t>
                      </a:r>
                      <a:endParaRPr lang="en-GB" sz="105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05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Begin to use gestures to support delivery meaning e.g. pointing at parts of a plant they are discussing</a:t>
                      </a:r>
                      <a:endParaRPr sz="105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Speak clearly and confidently in a range of contexts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Use appropriate tone of voice in the right context e.g. To project their voice to a large audience.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 Continue to use gesture to support delivery e.g. pointing at parts of a plant they are discussing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Speak clearly and confidently with appropriate volume and pace in a range of contexts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Gestures start to become increasingly natural to support speech e.g. gesturing towards someone if referencing their idea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Use body language to show active listening and support meaning when speaking e.g. nodding along, facial expressions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7717">
                <a:tc>
                  <a:txBody>
                    <a:bodyPr/>
                    <a:lstStyle/>
                    <a:p>
                      <a:pPr marL="0" lv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Arial"/>
                        </a:rPr>
                        <a:t>Linguistic</a:t>
                      </a:r>
                    </a:p>
                  </a:txBody>
                  <a:tcPr marL="30345" marR="30345" marT="15172" marB="15172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Use talk in play to practice new vocabulary e.g. lighter, heavier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 Begin to speak in sentences joining phrases with words such as ‘if, because, so, could, but’ 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Speak in sentences using joining phrases to link ideas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Using vocabulary appropriately specific to the topic in hand e.g. lighter/heavier rather than bigger and smaller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Take opportunities to try out new language, even if it is not always correctly used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 Use sentence stems to link to other’s ideas in group discussion e.g. ‘I agree with… because...’ ‘linking to…’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Use conjunctions to </a:t>
                      </a:r>
                      <a:r>
                        <a:rPr lang="en-US" sz="1050" b="0" i="0" u="none" strike="noStrike" noProof="0" dirty="0" err="1">
                          <a:latin typeface="Arial"/>
                        </a:rPr>
                        <a:t>organise</a:t>
                      </a:r>
                      <a:r>
                        <a:rPr lang="en-US" sz="1050" b="0" i="0" u="none" strike="noStrike" noProof="0" dirty="0">
                          <a:latin typeface="Arial"/>
                        </a:rPr>
                        <a:t> and sequence ideas e.g. firstly, secondly, finally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Speaking in sentences using joining phrases to create longer sentences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Adapt how to speak in different situations according to the audience e.g. asking questions of a museum curator or having a conversation with a visitor to the classroom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Use sentence stems to signal when they are building or challenging others’ ideas in group’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295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dirty="0">
                          <a:latin typeface="Arial"/>
                        </a:rPr>
                        <a:t>Cognitive</a:t>
                      </a:r>
                    </a:p>
                    <a:p>
                      <a:pPr marL="0" marR="0" lv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dirty="0">
                        <a:latin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Use ‘because’ to develop their ideas </a:t>
                      </a:r>
                      <a:endParaRPr lang="en-US" sz="1050" dirty="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Make relevant contributions that match what has been asked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Ask simple questions </a:t>
                      </a:r>
                      <a:endParaRPr lang="en-US" sz="1050" dirty="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Describe events that have happened to them in detail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Offer reasons for their opinions </a:t>
                      </a:r>
                      <a:endParaRPr lang="en-US" sz="1050" dirty="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 err="1">
                          <a:latin typeface="Arial"/>
                        </a:rPr>
                        <a:t>Recognise</a:t>
                      </a:r>
                      <a:r>
                        <a:rPr lang="en-US" sz="1050" b="0" i="0" u="none" strike="noStrike" noProof="0" dirty="0">
                          <a:latin typeface="Arial"/>
                        </a:rPr>
                        <a:t> when they haven’t understood something and ask a question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Disagree with someone else’s opinion politely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Explain ideas and events in chronological order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Ask questions to find out more about a subject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Build on others’ ideas in discussions </a:t>
                      </a:r>
                      <a:endParaRPr lang="en-US" sz="1050" dirty="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Make connections between what has been said and their own and others’ experiences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91145">
                <a:tc>
                  <a:txBody>
                    <a:bodyPr/>
                    <a:lstStyle/>
                    <a:p>
                      <a:pPr marL="0" lv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Arial"/>
                        </a:rPr>
                        <a:t>Social and Emotional</a:t>
                      </a:r>
                    </a:p>
                  </a:txBody>
                  <a:tcPr marL="30345" marR="30345" marT="15173" marB="15173"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Look at someone who is speaking to them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Wait for a turn. Taking turns to speak, when working in a group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Listen and respond appropriately to others </a:t>
                      </a:r>
                      <a:endParaRPr lang="en-US" sz="1050" dirty="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Be willing to change their mind based on what they have heard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Begin to </a:t>
                      </a:r>
                      <a:r>
                        <a:rPr lang="en-US" sz="1050" b="0" i="0" u="none" strike="noStrike" noProof="0" dirty="0" err="1">
                          <a:latin typeface="Arial"/>
                        </a:rPr>
                        <a:t>organise</a:t>
                      </a:r>
                      <a:r>
                        <a:rPr lang="en-US" sz="1050" b="0" i="0" u="none" strike="noStrike" noProof="0" dirty="0">
                          <a:latin typeface="Arial"/>
                        </a:rPr>
                        <a:t> group discussions independently of an adult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Start to develop an awareness of audience e.g. what might interest a certain group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Start to show awareness of others who have not spoken and invite them into the discussion e.g. saying their name, asking them a question, turning to them </a:t>
                      </a:r>
                      <a:endParaRPr lang="en-US" sz="1050">
                        <a:latin typeface="Arial"/>
                      </a:endParaRPr>
                    </a:p>
                    <a:p>
                      <a:pPr marL="171450" marR="0" lvl="0" indent="-17145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50" b="0" i="0" u="none" strike="noStrike" noProof="0" dirty="0">
                          <a:latin typeface="Arial"/>
                        </a:rPr>
                        <a:t>Recite/deliver short preprepared material to an audience</a:t>
                      </a:r>
                      <a:endParaRPr sz="1050">
                        <a:latin typeface="Arial"/>
                        <a:sym typeface="Arial"/>
                      </a:endParaRPr>
                    </a:p>
                  </a:txBody>
                  <a:tcPr marL="30345" marR="30345" marT="15173" marB="15173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" name="Picture 4" descr="Icon&#10;&#10;Description automatically generated">
            <a:extLst>
              <a:ext uri="{FF2B5EF4-FFF2-40B4-BE49-F238E27FC236}">
                <a16:creationId xmlns:a16="http://schemas.microsoft.com/office/drawing/2014/main" id="{71B9A925-0BC2-BA6E-A2B5-7B8793FC8F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688" y="1380934"/>
            <a:ext cx="468712" cy="453928"/>
          </a:xfrm>
          <a:prstGeom prst="rect">
            <a:avLst/>
          </a:prstGeom>
        </p:spPr>
      </p:pic>
      <p:pic>
        <p:nvPicPr>
          <p:cNvPr id="5" name="Picture 5" descr="Icon&#10;&#10;Description automatically generated">
            <a:extLst>
              <a:ext uri="{FF2B5EF4-FFF2-40B4-BE49-F238E27FC236}">
                <a16:creationId xmlns:a16="http://schemas.microsoft.com/office/drawing/2014/main" id="{46ADAFFF-8B73-77DF-E993-B85B4786AC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272" y="2975936"/>
            <a:ext cx="470643" cy="464165"/>
          </a:xfrm>
          <a:prstGeom prst="rect">
            <a:avLst/>
          </a:prstGeom>
        </p:spPr>
      </p:pic>
      <p:pic>
        <p:nvPicPr>
          <p:cNvPr id="6" name="Picture 6" descr="Icon&#10;&#10;Description automatically generated">
            <a:extLst>
              <a:ext uri="{FF2B5EF4-FFF2-40B4-BE49-F238E27FC236}">
                <a16:creationId xmlns:a16="http://schemas.microsoft.com/office/drawing/2014/main" id="{29A5C571-D5D6-E4D9-3D1F-BCC9A29DF7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380" y="4440440"/>
            <a:ext cx="546088" cy="455961"/>
          </a:xfrm>
          <a:prstGeom prst="rect">
            <a:avLst/>
          </a:prstGeom>
        </p:spPr>
      </p:pic>
      <p:pic>
        <p:nvPicPr>
          <p:cNvPr id="7" name="Picture 7" descr="Icon&#10;&#10;Description automatically generated">
            <a:extLst>
              <a:ext uri="{FF2B5EF4-FFF2-40B4-BE49-F238E27FC236}">
                <a16:creationId xmlns:a16="http://schemas.microsoft.com/office/drawing/2014/main" id="{0796EE74-DA92-6332-3A60-B4255729BA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334" y="5917355"/>
            <a:ext cx="535505" cy="46145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84;p13" descr="Text&#10;&#10;Description automatically generated">
            <a:extLst>
              <a:ext uri="{FF2B5EF4-FFF2-40B4-BE49-F238E27FC236}">
                <a16:creationId xmlns:a16="http://schemas.microsoft.com/office/drawing/2014/main" id="{A64CDE2A-C570-C7D7-7C3B-7090EEE87F3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30876" y="130294"/>
            <a:ext cx="835210" cy="4243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85;p13">
            <a:extLst>
              <a:ext uri="{FF2B5EF4-FFF2-40B4-BE49-F238E27FC236}">
                <a16:creationId xmlns:a16="http://schemas.microsoft.com/office/drawing/2014/main" id="{ACB9AA9B-5ACF-972F-DBD0-E941F5229E57}"/>
              </a:ext>
            </a:extLst>
          </p:cNvPr>
          <p:cNvSpPr txBox="1"/>
          <p:nvPr/>
        </p:nvSpPr>
        <p:spPr>
          <a:xfrm>
            <a:off x="1586413" y="136533"/>
            <a:ext cx="3785094" cy="430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0336" tIns="15164" rIns="30336" bIns="15164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chemeClr val="dk1"/>
                </a:solidFill>
              </a:rPr>
              <a:t>Oracy Overview</a:t>
            </a:r>
            <a:endParaRPr lang="en-US" sz="2000" b="1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97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5E96369D-0EAF-722E-009C-C494D9716A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990659"/>
              </p:ext>
            </p:extLst>
          </p:nvPr>
        </p:nvGraphicFramePr>
        <p:xfrm>
          <a:off x="223108" y="646771"/>
          <a:ext cx="9462475" cy="579895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758281">
                  <a:extLst>
                    <a:ext uri="{9D8B030D-6E8A-4147-A177-3AD203B41FA5}">
                      <a16:colId xmlns:a16="http://schemas.microsoft.com/office/drawing/2014/main" val="4078072613"/>
                    </a:ext>
                  </a:extLst>
                </a:gridCol>
                <a:gridCol w="1450699">
                  <a:extLst>
                    <a:ext uri="{9D8B030D-6E8A-4147-A177-3AD203B41FA5}">
                      <a16:colId xmlns:a16="http://schemas.microsoft.com/office/drawing/2014/main" val="1211342251"/>
                    </a:ext>
                  </a:extLst>
                </a:gridCol>
                <a:gridCol w="1450699">
                  <a:extLst>
                    <a:ext uri="{9D8B030D-6E8A-4147-A177-3AD203B41FA5}">
                      <a16:colId xmlns:a16="http://schemas.microsoft.com/office/drawing/2014/main" val="1906733783"/>
                    </a:ext>
                  </a:extLst>
                </a:gridCol>
                <a:gridCol w="1450699">
                  <a:extLst>
                    <a:ext uri="{9D8B030D-6E8A-4147-A177-3AD203B41FA5}">
                      <a16:colId xmlns:a16="http://schemas.microsoft.com/office/drawing/2014/main" val="1645470734"/>
                    </a:ext>
                  </a:extLst>
                </a:gridCol>
                <a:gridCol w="1450699">
                  <a:extLst>
                    <a:ext uri="{9D8B030D-6E8A-4147-A177-3AD203B41FA5}">
                      <a16:colId xmlns:a16="http://schemas.microsoft.com/office/drawing/2014/main" val="494056494"/>
                    </a:ext>
                  </a:extLst>
                </a:gridCol>
                <a:gridCol w="1450699">
                  <a:extLst>
                    <a:ext uri="{9D8B030D-6E8A-4147-A177-3AD203B41FA5}">
                      <a16:colId xmlns:a16="http://schemas.microsoft.com/office/drawing/2014/main" val="1244853129"/>
                    </a:ext>
                  </a:extLst>
                </a:gridCol>
                <a:gridCol w="1450699">
                  <a:extLst>
                    <a:ext uri="{9D8B030D-6E8A-4147-A177-3AD203B41FA5}">
                      <a16:colId xmlns:a16="http://schemas.microsoft.com/office/drawing/2014/main" val="792963447"/>
                    </a:ext>
                  </a:extLst>
                </a:gridCol>
              </a:tblGrid>
              <a:tr h="352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Autumn 1</a:t>
                      </a: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Autumn 2</a:t>
                      </a: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Spring 1</a:t>
                      </a: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Spring 2</a:t>
                      </a: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Summer 1</a:t>
                      </a: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Summer 2</a:t>
                      </a: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8894139"/>
                  </a:ext>
                </a:extLst>
              </a:tr>
              <a:tr h="680848">
                <a:tc>
                  <a:txBody>
                    <a:bodyPr/>
                    <a:lstStyle/>
                    <a:p>
                      <a:r>
                        <a:rPr lang="en-GB" dirty="0"/>
                        <a:t>EYFS</a:t>
                      </a: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 gridSpan="6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noProof="0" dirty="0">
                          <a:latin typeface="Arial"/>
                        </a:rPr>
                        <a:t>Oracy outcomes interweaved in Weekly Plans throughout EYFS as part of Communication and Language including: personal language, descriptive language, narrative language, instructive language, questioning language, comparative language, imaginative language, predictive language, interpretive language and persuasive language</a:t>
                      </a:r>
                      <a:endParaRPr lang="en-US" sz="1100" dirty="0"/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2720857773"/>
                  </a:ext>
                </a:extLst>
              </a:tr>
              <a:tr h="2382970">
                <a:tc>
                  <a:txBody>
                    <a:bodyPr/>
                    <a:lstStyle/>
                    <a:p>
                      <a:r>
                        <a:rPr lang="en-GB" dirty="0"/>
                        <a:t>Year 1</a:t>
                      </a: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50" b="0" i="0" u="none" strike="noStrike" noProof="0" dirty="0">
                          <a:solidFill>
                            <a:srgbClr val="00B0F0"/>
                          </a:solidFill>
                          <a:latin typeface="Arial"/>
                        </a:rPr>
                        <a:t>Geography – </a:t>
                      </a:r>
                      <a:r>
                        <a:rPr lang="en-US" sz="1050" b="0" i="0" u="none" strike="noStrike" noProof="0" dirty="0" err="1">
                          <a:solidFill>
                            <a:srgbClr val="00B0F0"/>
                          </a:solidFill>
                          <a:latin typeface="Arial"/>
                        </a:rPr>
                        <a:t>favourite</a:t>
                      </a:r>
                      <a:r>
                        <a:rPr lang="en-US" sz="1050" b="0" i="0" u="none" strike="noStrike" noProof="0" dirty="0">
                          <a:solidFill>
                            <a:srgbClr val="00B0F0"/>
                          </a:solidFill>
                          <a:latin typeface="Arial"/>
                        </a:rPr>
                        <a:t> part of local area, explain why</a:t>
                      </a:r>
                    </a:p>
                    <a:p>
                      <a:pPr lvl="0">
                        <a:buNone/>
                      </a:pPr>
                      <a:endParaRPr lang="en-US" sz="1050" b="0" i="0" u="none" strike="noStrike" noProof="0" dirty="0">
                        <a:solidFill>
                          <a:srgbClr val="00B0F0"/>
                        </a:solidFill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en-US" sz="1050" b="0" i="0" u="none" strike="noStrike" noProof="0" dirty="0">
                          <a:solidFill>
                            <a:srgbClr val="FF0000"/>
                          </a:solidFill>
                          <a:latin typeface="Arial"/>
                        </a:rPr>
                        <a:t>PSED –</a:t>
                      </a:r>
                      <a:r>
                        <a:rPr lang="en-US" sz="1100" b="0" i="0" u="none" strike="noStrike" noProof="0" dirty="0">
                          <a:solidFill>
                            <a:srgbClr val="FF0000"/>
                          </a:solidFill>
                          <a:latin typeface="Arial"/>
                        </a:rPr>
                        <a:t>Present and share their special items </a:t>
                      </a:r>
                      <a:endParaRPr lang="en-US" sz="800" b="0" i="0" u="none" strike="noStrike" noProof="0">
                        <a:solidFill>
                          <a:srgbClr val="FF0000"/>
                        </a:solidFill>
                        <a:latin typeface="Arial"/>
                      </a:endParaRP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rgbClr val="00B050"/>
                          </a:solidFill>
                          <a:latin typeface="Arial"/>
                        </a:rPr>
                        <a:t>English – Recite fireworks poem</a:t>
                      </a:r>
                    </a:p>
                    <a:p>
                      <a:pPr lvl="0">
                        <a:buNone/>
                      </a:pPr>
                      <a:endParaRPr lang="en-GB" sz="1050" b="0" i="0" u="none" strike="noStrike" noProof="0" dirty="0">
                        <a:solidFill>
                          <a:srgbClr val="FA28AD"/>
                        </a:solidFill>
                        <a:latin typeface="Arial"/>
                      </a:endParaRPr>
                    </a:p>
                    <a:p>
                      <a:pPr lvl="0">
                        <a:buNone/>
                      </a:pPr>
                      <a:endParaRPr lang="en-GB" sz="1050" b="0" i="0" u="none" strike="noStrike" noProof="0" dirty="0">
                        <a:solidFill>
                          <a:srgbClr val="FA28AD"/>
                        </a:solidFill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rgbClr val="FA28AD"/>
                          </a:solidFill>
                          <a:latin typeface="Arial"/>
                        </a:rPr>
                        <a:t>RE- Sequence and retell the Nativity Story</a:t>
                      </a:r>
                      <a:endParaRPr lang="en-GB" dirty="0"/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050" b="0" i="0" u="none" strike="noStrike" noProof="0" dirty="0">
                          <a:solidFill>
                            <a:schemeClr val="accent1"/>
                          </a:solidFill>
                          <a:latin typeface="+mn-lt"/>
                        </a:rPr>
                        <a:t>History – Ask questions about toys and games from different generations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50" b="0" i="0" u="none" strike="noStrike" noProof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b="0" i="0" u="none" strike="noStrike" noProof="0" dirty="0">
                          <a:solidFill>
                            <a:schemeClr val="accent2"/>
                          </a:solidFill>
                          <a:latin typeface="+mn-lt"/>
                        </a:rPr>
                        <a:t>History – discuss which toy is the ‘best</a:t>
                      </a:r>
                      <a:r>
                        <a:rPr lang="en-US" sz="1050" b="0" i="0" u="none" strike="noStrike" noProof="0" dirty="0">
                          <a:solidFill>
                            <a:schemeClr val="accent1"/>
                          </a:solidFill>
                          <a:latin typeface="+mn-lt"/>
                        </a:rPr>
                        <a:t>’ </a:t>
                      </a:r>
                      <a:endParaRPr lang="en-GB" sz="1050" b="0" i="0" u="none" strike="noStrike" noProof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50" b="0" i="0" u="none" strike="noStrike" noProof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050" b="0" i="0" u="none" strike="noStrike" noProof="0" dirty="0">
                        <a:solidFill>
                          <a:schemeClr val="accent1"/>
                        </a:solidFill>
                        <a:latin typeface="+mn-lt"/>
                      </a:endParaRPr>
                    </a:p>
                    <a:p>
                      <a:pPr lvl="0">
                        <a:buNone/>
                      </a:pPr>
                      <a:endParaRPr lang="en-GB" sz="1050" b="0" i="0" u="none" strike="noStrike" noProof="0" dirty="0">
                        <a:solidFill>
                          <a:srgbClr val="FF0000"/>
                        </a:solidFill>
                        <a:latin typeface="Arial"/>
                      </a:endParaRP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rgbClr val="00B0F0"/>
                          </a:solidFill>
                        </a:rPr>
                        <a:t>Science – explain growth of plants / flowers</a:t>
                      </a:r>
                      <a:endParaRPr lang="en-GB" sz="1050" dirty="0">
                        <a:solidFill>
                          <a:srgbClr val="00B0F0"/>
                        </a:solidFill>
                      </a:endParaRPr>
                    </a:p>
                    <a:p>
                      <a:pPr lvl="0">
                        <a:buNone/>
                      </a:pPr>
                      <a:endParaRPr lang="en-US" sz="1050" b="0" i="0" u="none" strike="noStrike" noProof="0" dirty="0">
                        <a:solidFill>
                          <a:schemeClr val="accent2"/>
                        </a:solidFill>
                        <a:latin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b="0" i="0" u="none" strike="noStrike" noProof="0" dirty="0">
                          <a:solidFill>
                            <a:schemeClr val="accent1"/>
                          </a:solidFill>
                          <a:latin typeface="+mn-lt"/>
                        </a:rPr>
                        <a:t>E</a:t>
                      </a:r>
                      <a:r>
                        <a:rPr lang="en-GB" sz="1050" b="0" i="0" u="none" strike="noStrike" noProof="0" dirty="0" err="1">
                          <a:solidFill>
                            <a:schemeClr val="accent1"/>
                          </a:solidFill>
                          <a:latin typeface="+mn-lt"/>
                        </a:rPr>
                        <a:t>nglish</a:t>
                      </a:r>
                      <a:r>
                        <a:rPr lang="en-GB" sz="1050" b="0" i="0" u="none" strike="noStrike" noProof="0" dirty="0">
                          <a:solidFill>
                            <a:schemeClr val="accent1"/>
                          </a:solidFill>
                          <a:latin typeface="+mn-lt"/>
                        </a:rPr>
                        <a:t> – </a:t>
                      </a:r>
                      <a:r>
                        <a:rPr lang="en-GB" sz="1050" b="0" i="0" u="none" strike="noStrike" noProof="0" dirty="0" err="1">
                          <a:solidFill>
                            <a:schemeClr val="accent1"/>
                          </a:solidFill>
                          <a:latin typeface="+mn-lt"/>
                        </a:rPr>
                        <a:t>Hotseating</a:t>
                      </a:r>
                      <a:r>
                        <a:rPr lang="en-GB" sz="1050" b="0" i="0" u="none" strike="noStrike" noProof="0" dirty="0">
                          <a:solidFill>
                            <a:schemeClr val="accent1"/>
                          </a:solidFill>
                          <a:latin typeface="+mn-lt"/>
                        </a:rPr>
                        <a:t> characters from story</a:t>
                      </a:r>
                    </a:p>
                    <a:p>
                      <a:pPr lvl="0">
                        <a:buNone/>
                      </a:pPr>
                      <a:endParaRPr lang="en-GB" sz="1050" b="0" i="0" u="none" strike="noStrike" noProof="0" dirty="0">
                        <a:solidFill>
                          <a:schemeClr val="accent2"/>
                        </a:solidFill>
                        <a:latin typeface="Arial"/>
                      </a:endParaRP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rgbClr val="FF0000"/>
                          </a:solidFill>
                        </a:rPr>
                        <a:t>English – Riddles performed and recorded</a:t>
                      </a:r>
                    </a:p>
                    <a:p>
                      <a:endParaRPr lang="en-US" sz="1050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sz="1050" dirty="0">
                          <a:solidFill>
                            <a:srgbClr val="FA28AD"/>
                          </a:solidFill>
                        </a:rPr>
                        <a:t>Science – Present information on animals</a:t>
                      </a:r>
                      <a:endParaRPr lang="en-GB" sz="1050" dirty="0">
                        <a:solidFill>
                          <a:srgbClr val="FA28AD"/>
                        </a:solidFill>
                      </a:endParaRP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50" b="0" i="0" u="none" strike="noStrike" noProof="0" dirty="0">
                          <a:solidFill>
                            <a:schemeClr val="accent2"/>
                          </a:solidFill>
                          <a:latin typeface="+mn-lt"/>
                        </a:rPr>
                        <a:t>P</a:t>
                      </a:r>
                      <a:r>
                        <a:rPr lang="en-GB" sz="1050" b="0" i="0" u="none" strike="noStrike" noProof="0" dirty="0">
                          <a:solidFill>
                            <a:schemeClr val="accent2"/>
                          </a:solidFill>
                          <a:latin typeface="+mn-lt"/>
                        </a:rPr>
                        <a:t>SED – Would you rather…</a:t>
                      </a:r>
                    </a:p>
                    <a:p>
                      <a:pPr lvl="0">
                        <a:buNone/>
                      </a:pPr>
                      <a:endParaRPr lang="en-US" sz="1050" b="0" i="0" u="none" strike="noStrike" noProof="0" dirty="0">
                        <a:solidFill>
                          <a:schemeClr val="accent2"/>
                        </a:solidFill>
                        <a:latin typeface="+mn-lt"/>
                      </a:endParaRPr>
                    </a:p>
                    <a:p>
                      <a:pPr lvl="0">
                        <a:buNone/>
                      </a:pPr>
                      <a:r>
                        <a:rPr lang="en-US" sz="1100" b="0" i="0" u="none" strike="noStrike" noProof="0" dirty="0">
                          <a:solidFill>
                            <a:srgbClr val="FFC000"/>
                          </a:solidFill>
                          <a:latin typeface="Arial"/>
                        </a:rPr>
                        <a:t>History – present information about Maryport and The Titanic </a:t>
                      </a:r>
                      <a:r>
                        <a:rPr lang="en-US" sz="700" b="0" i="0" u="none" strike="noStrike" noProof="0" dirty="0">
                          <a:solidFill>
                            <a:schemeClr val="accent2"/>
                          </a:solidFill>
                          <a:latin typeface="Arial"/>
                        </a:rPr>
                        <a:t>(Inform)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endParaRPr lang="en-GB" sz="1050" b="0" i="0" u="none" strike="noStrike" noProof="0" dirty="0">
                        <a:solidFill>
                          <a:schemeClr val="accent2"/>
                        </a:solidFill>
                        <a:latin typeface="+mn-lt"/>
                      </a:endParaRP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7226091"/>
                  </a:ext>
                </a:extLst>
              </a:tr>
              <a:tr h="2382970">
                <a:tc>
                  <a:txBody>
                    <a:bodyPr/>
                    <a:lstStyle/>
                    <a:p>
                      <a:r>
                        <a:rPr lang="en-GB" dirty="0"/>
                        <a:t>Year 2</a:t>
                      </a: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rgbClr val="00B0F0"/>
                          </a:solidFill>
                          <a:latin typeface="Arial"/>
                        </a:rPr>
                        <a:t>RE – special places and people. </a:t>
                      </a:r>
                    </a:p>
                    <a:p>
                      <a:pPr lvl="0">
                        <a:buNone/>
                      </a:pPr>
                      <a:endParaRPr lang="en-GB" sz="1050" b="0" i="0" u="none" strike="noStrike" noProof="0" dirty="0"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rgbClr val="FA28AD"/>
                          </a:solidFill>
                          <a:latin typeface="Arial"/>
                        </a:rPr>
                        <a:t>DT  - Cookery show </a:t>
                      </a:r>
                      <a:endParaRPr lang="en-GB" b="0" dirty="0">
                        <a:solidFill>
                          <a:srgbClr val="FA28AD"/>
                        </a:solidFill>
                      </a:endParaRP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chemeClr val="accent1"/>
                          </a:solidFill>
                          <a:latin typeface="Arial"/>
                        </a:rPr>
                        <a:t>History </a:t>
                      </a:r>
                      <a:endParaRPr lang="en-US" sz="1050" b="0" i="0" u="none" strike="noStrike" noProof="0">
                        <a:solidFill>
                          <a:schemeClr val="accent1"/>
                        </a:solidFill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chemeClr val="accent1"/>
                          </a:solidFill>
                          <a:latin typeface="Arial"/>
                        </a:rPr>
                        <a:t> Video Diary (Guy Fawkes / Robert Catesby) </a:t>
                      </a:r>
                    </a:p>
                    <a:p>
                      <a:pPr lvl="0">
                        <a:buNone/>
                      </a:pPr>
                      <a:endParaRPr lang="en-GB" sz="1050" b="0" i="0" u="none" strike="noStrike" noProof="0" dirty="0">
                        <a:solidFill>
                          <a:schemeClr val="accent1"/>
                        </a:solidFill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chemeClr val="accent1"/>
                          </a:solidFill>
                          <a:latin typeface="Arial"/>
                        </a:rPr>
                        <a:t>Interactive Hot Seat - Questions</a:t>
                      </a:r>
                      <a:r>
                        <a:rPr lang="en-GB" sz="1050" b="0" i="0" u="none" strike="noStrike" noProof="0" dirty="0">
                          <a:latin typeface="Arial"/>
                        </a:rPr>
                        <a:t> </a:t>
                      </a:r>
                      <a:endParaRPr lang="en-GB" b="0"/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rgbClr val="00B0F0"/>
                          </a:solidFill>
                          <a:latin typeface="Arial"/>
                        </a:rPr>
                        <a:t>Computing – Explain algorithms &amp; follow instructions. </a:t>
                      </a:r>
                    </a:p>
                    <a:p>
                      <a:pPr lvl="0">
                        <a:buNone/>
                      </a:pPr>
                      <a:endParaRPr lang="en-GB" sz="1050" b="0" i="0" u="none" strike="noStrike" noProof="0" dirty="0"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chemeClr val="accent2"/>
                          </a:solidFill>
                          <a:latin typeface="Arial"/>
                        </a:rPr>
                        <a:t>Geography – Debate environmental issues. </a:t>
                      </a:r>
                      <a:endParaRPr lang="en-GB" b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rgbClr val="00B0F0"/>
                          </a:solidFill>
                          <a:latin typeface="Arial"/>
                        </a:rPr>
                        <a:t>Science – Explanation on what plants need to stay healthy. </a:t>
                      </a:r>
                      <a:endParaRPr lang="en-US" b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chemeClr val="accent2"/>
                          </a:solidFill>
                          <a:latin typeface="Arial"/>
                        </a:rPr>
                        <a:t>Science – Speech ‘Protect my habitat’ (in role as animal) </a:t>
                      </a:r>
                      <a:endParaRPr lang="en-US" b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rgbClr val="FF0000"/>
                          </a:solidFill>
                          <a:latin typeface="Arial"/>
                        </a:rPr>
                        <a:t> End of Year class assembly</a:t>
                      </a:r>
                      <a:r>
                        <a:rPr lang="en-GB" sz="1050" b="0" i="0" u="none" strike="noStrike" noProof="0" dirty="0">
                          <a:latin typeface="Arial"/>
                        </a:rPr>
                        <a:t> </a:t>
                      </a:r>
                      <a:endParaRPr lang="en-US" sz="1050" b="0" i="0" u="none" strike="noStrike" noProof="0">
                        <a:latin typeface="Arial"/>
                      </a:endParaRPr>
                    </a:p>
                    <a:p>
                      <a:pPr lvl="0">
                        <a:buNone/>
                      </a:pPr>
                      <a:endParaRPr lang="en-GB" sz="1050" b="0" i="0" u="none" strike="noStrike" noProof="0" dirty="0"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rgbClr val="00B050"/>
                          </a:solidFill>
                          <a:latin typeface="Arial"/>
                        </a:rPr>
                        <a:t>English -Recite poem </a:t>
                      </a:r>
                      <a:endParaRPr lang="en-GB" b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4551869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785DB22B-897B-D06D-3895-9462F6462B62}"/>
              </a:ext>
            </a:extLst>
          </p:cNvPr>
          <p:cNvSpPr txBox="1"/>
          <p:nvPr/>
        </p:nvSpPr>
        <p:spPr>
          <a:xfrm>
            <a:off x="143390" y="6554826"/>
            <a:ext cx="9626085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100" dirty="0">
                <a:solidFill>
                  <a:srgbClr val="00B0F0"/>
                </a:solidFill>
              </a:rPr>
              <a:t>Explanatory Talk </a:t>
            </a:r>
            <a:r>
              <a:rPr lang="en-GB" sz="1100" dirty="0"/>
              <a:t>        </a:t>
            </a:r>
            <a:r>
              <a:rPr lang="en-GB" sz="1100" dirty="0">
                <a:solidFill>
                  <a:schemeClr val="accent1"/>
                </a:solidFill>
              </a:rPr>
              <a:t>Interactive / Negotiation</a:t>
            </a:r>
            <a:r>
              <a:rPr lang="en-GB" sz="1100" dirty="0"/>
              <a:t>        </a:t>
            </a:r>
            <a:r>
              <a:rPr lang="en-GB" sz="1100" dirty="0">
                <a:solidFill>
                  <a:srgbClr val="00B050"/>
                </a:solidFill>
              </a:rPr>
              <a:t> Recitation</a:t>
            </a:r>
            <a:r>
              <a:rPr lang="en-GB" sz="1100" dirty="0"/>
              <a:t>       </a:t>
            </a:r>
            <a:r>
              <a:rPr lang="en-GB" sz="1100" dirty="0">
                <a:solidFill>
                  <a:srgbClr val="FFC000"/>
                </a:solidFill>
              </a:rPr>
              <a:t> </a:t>
            </a:r>
            <a:r>
              <a:rPr lang="en-GB" sz="1100" dirty="0">
                <a:solidFill>
                  <a:schemeClr val="accent2"/>
                </a:solidFill>
              </a:rPr>
              <a:t>Debate and Persuasion</a:t>
            </a:r>
            <a:r>
              <a:rPr lang="en-GB" sz="1100" dirty="0">
                <a:solidFill>
                  <a:srgbClr val="FFC000"/>
                </a:solidFill>
              </a:rPr>
              <a:t> </a:t>
            </a:r>
            <a:r>
              <a:rPr lang="en-GB" sz="1100" dirty="0"/>
              <a:t>      </a:t>
            </a:r>
            <a:r>
              <a:rPr lang="en-GB" sz="1100" dirty="0">
                <a:solidFill>
                  <a:srgbClr val="FA28AD"/>
                </a:solidFill>
              </a:rPr>
              <a:t>To Inform / Teach</a:t>
            </a:r>
            <a:r>
              <a:rPr lang="en-GB" sz="1100" dirty="0"/>
              <a:t>    </a:t>
            </a:r>
            <a:r>
              <a:rPr lang="en-GB" sz="1100" dirty="0">
                <a:solidFill>
                  <a:srgbClr val="FF0000"/>
                </a:solidFill>
              </a:rPr>
              <a:t>    Entertainment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9222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705ca9-0e12-479e-9a94-8c8ba6632421" xsi:nil="true"/>
    <lcf76f155ced4ddcb4097134ff3c332f xmlns="65de3520-3ce6-4057-bd2b-9b6cbd4a1388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12C6EDFAAADE40A7DDD522C0CAA23F" ma:contentTypeVersion="17" ma:contentTypeDescription="Create a new document." ma:contentTypeScope="" ma:versionID="67487fc02d2de151da00a3cf9205f299">
  <xsd:schema xmlns:xsd="http://www.w3.org/2001/XMLSchema" xmlns:xs="http://www.w3.org/2001/XMLSchema" xmlns:p="http://schemas.microsoft.com/office/2006/metadata/properties" xmlns:ns2="65de3520-3ce6-4057-bd2b-9b6cbd4a1388" xmlns:ns3="a7705ca9-0e12-479e-9a94-8c8ba6632421" targetNamespace="http://schemas.microsoft.com/office/2006/metadata/properties" ma:root="true" ma:fieldsID="b8e7f30d36bb77ad908c230a39da6c7f" ns2:_="" ns3:_="">
    <xsd:import namespace="65de3520-3ce6-4057-bd2b-9b6cbd4a1388"/>
    <xsd:import namespace="a7705ca9-0e12-479e-9a94-8c8ba663242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de3520-3ce6-4057-bd2b-9b6cbd4a138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9d7a875-c9ac-47c0-9ea6-b5e25e8e1a5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705ca9-0e12-479e-9a94-8c8ba663242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b27bf45-e89d-4964-af8d-3768242fec00}" ma:internalName="TaxCatchAll" ma:showField="CatchAllData" ma:web="a7705ca9-0e12-479e-9a94-8c8ba66324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BDAF6FC-C027-4709-8FD1-69C0E394B4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DC8BE86-CC99-4165-9553-729E57D1CBD3}">
  <ds:schemaRefs>
    <ds:schemaRef ds:uri="http://schemas.microsoft.com/office/2006/metadata/properties"/>
    <ds:schemaRef ds:uri="http://schemas.microsoft.com/office/infopath/2007/PartnerControls"/>
    <ds:schemaRef ds:uri="a7705ca9-0e12-479e-9a94-8c8ba6632421"/>
    <ds:schemaRef ds:uri="65de3520-3ce6-4057-bd2b-9b6cbd4a1388"/>
  </ds:schemaRefs>
</ds:datastoreItem>
</file>

<file path=customXml/itemProps3.xml><?xml version="1.0" encoding="utf-8"?>
<ds:datastoreItem xmlns:ds="http://schemas.openxmlformats.org/officeDocument/2006/customXml" ds:itemID="{638B971D-6D38-4DD0-9AC6-164BB3C7F8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5de3520-3ce6-4057-bd2b-9b6cbd4a1388"/>
    <ds:schemaRef ds:uri="a7705ca9-0e12-479e-9a94-8c8ba66324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772</Words>
  <Application>Microsoft Office PowerPoint</Application>
  <PresentationFormat>A4 Paper (210x297 mm)</PresentationFormat>
  <Paragraphs>79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Staff</cp:lastModifiedBy>
  <cp:revision>322</cp:revision>
  <dcterms:modified xsi:type="dcterms:W3CDTF">2023-09-29T10:13:37Z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0x0101009B12C6EDFAAADE40A7DDD522C0CAA23F</vt:lpwstr>
  </property>
  <property fmtid="{D5CDD505-2E9C-101B-9397-08002B2CF9AE}" pid="3" name="MediaServiceImageTags">
    <vt:lpwstr/>
  </property>
</Properties>
</file>